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faSlabOne-regular.fnt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c71e8d0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c71e8d0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c60dcda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c60dcda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c60dcda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c60dcd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c71e8d0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c71e8d0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c71e8d0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c71e8d0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267376f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267376f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c71e8d0d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c71e8d0d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07be796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07be796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c71e8d0d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c71e8d0d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c71e8d0d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c71e8d0d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c71e8d0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c71e8d0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07be796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07be796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c71e8d0d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c71e8d0d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c71e8d0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c71e8d0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c71e8d0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c71e8d0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5.png"/><Relationship Id="rId13" Type="http://schemas.openxmlformats.org/officeDocument/2006/relationships/image" Target="../media/image2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14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0252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Bayesian Concept 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Learning</a:t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Chelsea Zou</a:t>
            </a:r>
            <a:endParaRPr b="1" sz="3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-878400" y="2266201"/>
            <a:ext cx="4062100" cy="30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0" y="0"/>
            <a:ext cx="1966451" cy="149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7058950" y="0"/>
            <a:ext cx="2085050" cy="15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2892450" y="-1007325"/>
            <a:ext cx="3240500" cy="24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5903500" y="2687875"/>
            <a:ext cx="3240499" cy="24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17161" r="16477" t="0"/>
          <a:stretch/>
        </p:blipFill>
        <p:spPr>
          <a:xfrm>
            <a:off x="3701450" y="4236400"/>
            <a:ext cx="1966451" cy="149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277975" y="29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45425" y="829250"/>
            <a:ext cx="8520600" cy="24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Participants experienced four sessions (one for each number concept)</a:t>
            </a:r>
            <a:endParaRPr sz="16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For each session → two phases: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D9EAD3"/>
                </a:highlight>
              </a:rPr>
              <a:t>Phase I (Train)</a:t>
            </a:r>
            <a:r>
              <a:rPr lang="en" sz="1500">
                <a:solidFill>
                  <a:schemeClr val="dk1"/>
                </a:solidFill>
              </a:rPr>
              <a:t>: </a:t>
            </a:r>
            <a:r>
              <a:rPr b="1" lang="en" sz="1500">
                <a:solidFill>
                  <a:schemeClr val="dk1"/>
                </a:solidFill>
              </a:rPr>
              <a:t>Three numbers</a:t>
            </a:r>
            <a:r>
              <a:rPr lang="en" sz="1500">
                <a:solidFill>
                  <a:schemeClr val="dk1"/>
                </a:solidFill>
              </a:rPr>
              <a:t> belonging to concept displayed for two seconds each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FCE5CD"/>
                </a:highlight>
              </a:rPr>
              <a:t>Phase I (Test):</a:t>
            </a:r>
            <a:r>
              <a:rPr lang="en" sz="1500">
                <a:solidFill>
                  <a:schemeClr val="dk1"/>
                </a:solidFill>
              </a:rPr>
              <a:t> Participants immediately answered six questions sets determining if a group of three numbers belonged or did not belong to the concept.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D9EAD3"/>
                </a:highlight>
              </a:rPr>
              <a:t>Phase II (Train)</a:t>
            </a:r>
            <a:r>
              <a:rPr lang="en" sz="1500">
                <a:solidFill>
                  <a:schemeClr val="dk1"/>
                </a:solidFill>
              </a:rPr>
              <a:t>: </a:t>
            </a:r>
            <a:r>
              <a:rPr b="1" lang="en" sz="1500">
                <a:solidFill>
                  <a:schemeClr val="dk1"/>
                </a:solidFill>
              </a:rPr>
              <a:t>Seven numbers </a:t>
            </a:r>
            <a:r>
              <a:rPr lang="en" sz="1500">
                <a:solidFill>
                  <a:schemeClr val="dk1"/>
                </a:solidFill>
              </a:rPr>
              <a:t>belonging to concept displayed for two seconds each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rgbClr val="FCE5CD"/>
                </a:highlight>
              </a:rPr>
              <a:t>Phase II (Test):</a:t>
            </a:r>
            <a:r>
              <a:rPr lang="en" sz="1500">
                <a:solidFill>
                  <a:schemeClr val="dk1"/>
                </a:solidFill>
              </a:rPr>
              <a:t> Same as Phase II but with different numbers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741750" y="3394075"/>
            <a:ext cx="556200" cy="531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850863" y="3394075"/>
            <a:ext cx="556200" cy="531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</a:t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959975" y="3394075"/>
            <a:ext cx="556200" cy="5310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0</a:t>
            </a:r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>
            <a:off x="1355263" y="3657475"/>
            <a:ext cx="4383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2464363" y="3657475"/>
            <a:ext cx="4383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2"/>
          <p:cNvSpPr/>
          <p:nvPr/>
        </p:nvSpPr>
        <p:spPr>
          <a:xfrm>
            <a:off x="4555125" y="3186825"/>
            <a:ext cx="2562600" cy="364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belong? → {3,-9,8}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4981675" y="3580250"/>
            <a:ext cx="2798400" cy="364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belong? → {40,90,70}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5438875" y="3973675"/>
            <a:ext cx="2670000" cy="364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belong? → {55,7,4}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1648525" y="4391400"/>
            <a:ext cx="9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D9EAD3"/>
                </a:highlight>
              </a:rPr>
              <a:t>TRAIN</a:t>
            </a:r>
            <a:r>
              <a:rPr lang="en" sz="1800">
                <a:solidFill>
                  <a:schemeClr val="dk2"/>
                </a:solidFill>
                <a:highlight>
                  <a:srgbClr val="D9EAD3"/>
                </a:highlight>
              </a:rPr>
              <a:t> </a:t>
            </a:r>
            <a:endParaRPr sz="1800">
              <a:solidFill>
                <a:schemeClr val="dk2"/>
              </a:solidFill>
              <a:highlight>
                <a:srgbClr val="D9EAD3"/>
              </a:highlight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6114675" y="4391400"/>
            <a:ext cx="9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CE5CD"/>
                </a:highlight>
              </a:rPr>
              <a:t>TEST</a:t>
            </a:r>
            <a:endParaRPr b="1" sz="1800">
              <a:solidFill>
                <a:schemeClr val="dk1"/>
              </a:solidFill>
              <a:highlight>
                <a:srgbClr val="FCE5CD"/>
              </a:highlight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516175" y="3539300"/>
            <a:ext cx="3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…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161875" y="4088025"/>
            <a:ext cx="38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…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Accuracy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25" y="2210412"/>
            <a:ext cx="3431225" cy="27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0" l="1490" r="-1490" t="0"/>
          <a:stretch/>
        </p:blipFill>
        <p:spPr>
          <a:xfrm>
            <a:off x="691400" y="2210388"/>
            <a:ext cx="3335599" cy="2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396900" y="1061650"/>
            <a:ext cx="816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Average number of mistakes decreased with more observations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Accuracy improved from 20.8% to 58.3%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Paired t-tests revealed significance: </a:t>
            </a:r>
            <a:r>
              <a:rPr i="1" lang="en" sz="1800">
                <a:solidFill>
                  <a:schemeClr val="dk1"/>
                </a:solidFill>
              </a:rPr>
              <a:t>t(7)</a:t>
            </a:r>
            <a:r>
              <a:rPr lang="en" sz="1800">
                <a:solidFill>
                  <a:schemeClr val="dk1"/>
                </a:solidFill>
              </a:rPr>
              <a:t> = 2.32, p &lt; .05, d =0.57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Reaction Time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525" y="2119762"/>
            <a:ext cx="3557875" cy="28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00" y="2160100"/>
            <a:ext cx="3673750" cy="2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396900" y="1017725"/>
            <a:ext cx="816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Average reaction time decreased with more observations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Reaction time decreased from 1.83 to 1.23 seconds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Paired t-tests revealed significance: </a:t>
            </a:r>
            <a:r>
              <a:rPr i="1" lang="en" sz="1800">
                <a:solidFill>
                  <a:schemeClr val="dk1"/>
                </a:solidFill>
              </a:rPr>
              <a:t>t(7) </a:t>
            </a:r>
            <a:r>
              <a:rPr lang="en" sz="1800">
                <a:solidFill>
                  <a:schemeClr val="dk1"/>
                </a:solidFill>
              </a:rPr>
              <a:t>=1.12, p &lt; .05, d =0.34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Limitations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268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750">
                <a:solidFill>
                  <a:schemeClr val="dk1"/>
                </a:solidFill>
              </a:rPr>
              <a:t>Besides sample size…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arenR"/>
            </a:pPr>
            <a:r>
              <a:rPr b="1" lang="en" sz="1750">
                <a:solidFill>
                  <a:schemeClr val="dk1"/>
                </a:solidFill>
              </a:rPr>
              <a:t>H</a:t>
            </a:r>
            <a:r>
              <a:rPr b="1" lang="en" sz="1750">
                <a:solidFill>
                  <a:schemeClr val="dk1"/>
                </a:solidFill>
              </a:rPr>
              <a:t>omogenous</a:t>
            </a:r>
            <a:r>
              <a:rPr lang="en" sz="1750">
                <a:solidFill>
                  <a:schemeClr val="dk1"/>
                </a:solidFill>
              </a:rPr>
              <a:t> group of participants in terms of age and educational background restricts external validity of the results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arenR"/>
            </a:pPr>
            <a:r>
              <a:rPr lang="en" sz="1750">
                <a:solidFill>
                  <a:schemeClr val="dk1"/>
                </a:solidFill>
              </a:rPr>
              <a:t>Because it was designed as a numerical task, </a:t>
            </a:r>
            <a:r>
              <a:rPr b="1" lang="en" sz="1750">
                <a:solidFill>
                  <a:schemeClr val="dk1"/>
                </a:solidFill>
              </a:rPr>
              <a:t>individual differences</a:t>
            </a:r>
            <a:r>
              <a:rPr lang="en" sz="1750">
                <a:solidFill>
                  <a:schemeClr val="dk1"/>
                </a:solidFill>
              </a:rPr>
              <a:t> </a:t>
            </a:r>
            <a:r>
              <a:rPr b="1" lang="en" sz="1750">
                <a:solidFill>
                  <a:schemeClr val="dk1"/>
                </a:solidFill>
              </a:rPr>
              <a:t>in mathematical ability</a:t>
            </a:r>
            <a:r>
              <a:rPr lang="en" sz="1750">
                <a:solidFill>
                  <a:schemeClr val="dk1"/>
                </a:solidFill>
              </a:rPr>
              <a:t> can bias results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arenR"/>
            </a:pPr>
            <a:r>
              <a:rPr lang="en" sz="1750">
                <a:solidFill>
                  <a:schemeClr val="dk1"/>
                </a:solidFill>
              </a:rPr>
              <a:t>Because participants did not know the possible options of the four </a:t>
            </a:r>
            <a:r>
              <a:rPr lang="en" sz="1750">
                <a:solidFill>
                  <a:schemeClr val="dk1"/>
                </a:solidFill>
              </a:rPr>
              <a:t>concepts, since number properties </a:t>
            </a:r>
            <a:r>
              <a:rPr b="1" lang="en" sz="1750">
                <a:solidFill>
                  <a:schemeClr val="dk1"/>
                </a:solidFill>
              </a:rPr>
              <a:t>are not mutually exclusive</a:t>
            </a:r>
            <a:r>
              <a:rPr lang="en" sz="1750">
                <a:solidFill>
                  <a:schemeClr val="dk1"/>
                </a:solidFill>
              </a:rPr>
              <a:t> → chance that participant found some other pattern between concepts that did not necessarily correspond to one of the four, but can be correct as well</a:t>
            </a:r>
            <a:endParaRPr sz="1750">
              <a:solidFill>
                <a:schemeClr val="dk1"/>
              </a:solidFill>
            </a:endParaRPr>
          </a:p>
          <a:p>
            <a:pPr indent="-33972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arenR"/>
            </a:pPr>
            <a:r>
              <a:rPr b="1" lang="en" sz="1750">
                <a:solidFill>
                  <a:schemeClr val="dk1"/>
                </a:solidFill>
              </a:rPr>
              <a:t>Ecological validity</a:t>
            </a:r>
            <a:r>
              <a:rPr lang="en" sz="1750">
                <a:solidFill>
                  <a:schemeClr val="dk1"/>
                </a:solidFill>
              </a:rPr>
              <a:t>: Using number properties as concepts may undermine the complexity of real world concepts in dynamic settings</a:t>
            </a:r>
            <a:endParaRPr sz="17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Future Directions &amp; Applications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Future Questions: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arenR"/>
            </a:pPr>
            <a:r>
              <a:rPr b="1" lang="en" sz="1500">
                <a:solidFill>
                  <a:schemeClr val="dk1"/>
                </a:solidFill>
              </a:rPr>
              <a:t>T</a:t>
            </a:r>
            <a:r>
              <a:rPr b="1" lang="en" sz="1500">
                <a:solidFill>
                  <a:schemeClr val="dk1"/>
                </a:solidFill>
              </a:rPr>
              <a:t>ransferability of Bayesian framework:</a:t>
            </a:r>
            <a:r>
              <a:rPr lang="en" sz="1500">
                <a:solidFill>
                  <a:schemeClr val="dk1"/>
                </a:solidFill>
              </a:rPr>
              <a:t> To what extent can the Bayesian framework be applied to diverse conceptual domains beyond numerical categories?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arenR"/>
            </a:pPr>
            <a:r>
              <a:rPr b="1" lang="en" sz="1500">
                <a:solidFill>
                  <a:schemeClr val="dk1"/>
                </a:solidFill>
              </a:rPr>
              <a:t>Long-term concept retention: </a:t>
            </a:r>
            <a:r>
              <a:rPr lang="en" sz="1500">
                <a:solidFill>
                  <a:schemeClr val="dk1"/>
                </a:solidFill>
              </a:rPr>
              <a:t>What is the durability of knowledge acquired through Bayesian-informed learning as time passes?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Potential Applications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arenR"/>
            </a:pPr>
            <a:r>
              <a:rPr b="1" lang="en" sz="1500">
                <a:solidFill>
                  <a:schemeClr val="dk1"/>
                </a:solidFill>
              </a:rPr>
              <a:t>Educational Settings:</a:t>
            </a:r>
            <a:r>
              <a:rPr lang="en" sz="1500">
                <a:solidFill>
                  <a:schemeClr val="dk1"/>
                </a:solidFill>
              </a:rPr>
              <a:t> Curricul</a:t>
            </a:r>
            <a:r>
              <a:rPr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 could be designed to provide increased number of examples to optimize knowledge acquisition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arenR"/>
            </a:pPr>
            <a:r>
              <a:rPr b="1" lang="en" sz="1500">
                <a:solidFill>
                  <a:schemeClr val="dk1"/>
                </a:solidFill>
              </a:rPr>
              <a:t>Artificial Intelligence:</a:t>
            </a:r>
            <a:r>
              <a:rPr lang="en" sz="1500">
                <a:solidFill>
                  <a:schemeClr val="dk1"/>
                </a:solidFill>
              </a:rPr>
              <a:t> Integrating computational Bayesian frameworks into machine learning models may enhance the ability to generalize and adapt to new information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325" y="301500"/>
            <a:ext cx="1743389" cy="117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66600" y="34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29550" y="919550"/>
            <a:ext cx="8594700" cy="41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120">
                <a:solidFill>
                  <a:schemeClr val="dk1"/>
                </a:solidFill>
              </a:rPr>
              <a:t>Tenenbaum, J. (1998). Bayesian modeling of human concept learning. </a:t>
            </a:r>
            <a:r>
              <a:rPr i="1" lang="en" sz="1120">
                <a:solidFill>
                  <a:schemeClr val="dk1"/>
                </a:solidFill>
              </a:rPr>
              <a:t>Advances in neural information processing systems,</a:t>
            </a:r>
            <a:r>
              <a:rPr lang="en" sz="1120">
                <a:solidFill>
                  <a:schemeClr val="dk1"/>
                </a:solidFill>
              </a:rPr>
              <a:t> 11.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120">
                <a:solidFill>
                  <a:schemeClr val="dk1"/>
                </a:solidFill>
              </a:rPr>
              <a:t>Goodman, N. D., Tenenbaum, J. B., Feldman, J., &amp; Griffiths, T. L. (2008). A rational analysis of rule‐based concept learning. </a:t>
            </a:r>
            <a:r>
              <a:rPr i="1" lang="en" sz="1120">
                <a:solidFill>
                  <a:schemeClr val="dk1"/>
                </a:solidFill>
              </a:rPr>
              <a:t>Cognitive science</a:t>
            </a:r>
            <a:r>
              <a:rPr lang="en" sz="1120">
                <a:solidFill>
                  <a:schemeClr val="dk1"/>
                </a:solidFill>
              </a:rPr>
              <a:t>, 32(1), 108-154.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Shi, L., Griffiths, T. L., Feldman, N. H., &amp; Sanborn, A. N. (2010). Exemplar models as a mechanism for performing Bayesian inference. </a:t>
            </a:r>
            <a:r>
              <a:rPr i="1" lang="en" sz="1120">
                <a:solidFill>
                  <a:schemeClr val="dk1"/>
                </a:solidFill>
              </a:rPr>
              <a:t>Psychonomic bulletin &amp; </a:t>
            </a:r>
            <a:endParaRPr i="1" sz="112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i="1" lang="en" sz="1120">
                <a:solidFill>
                  <a:schemeClr val="dk1"/>
                </a:solidFill>
              </a:rPr>
              <a:t>review</a:t>
            </a:r>
            <a:r>
              <a:rPr lang="en" sz="1120">
                <a:solidFill>
                  <a:schemeClr val="dk1"/>
                </a:solidFill>
              </a:rPr>
              <a:t>, 17(4).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Nosofsky, R. M. (1991). Tests of an exemplar model for relating perceptual classification and recognition memory. J</a:t>
            </a:r>
            <a:r>
              <a:rPr i="1" lang="en" sz="1120">
                <a:solidFill>
                  <a:schemeClr val="dk1"/>
                </a:solidFill>
              </a:rPr>
              <a:t>ournal of experimental psychology: human </a:t>
            </a:r>
            <a:endParaRPr i="1" sz="112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1120">
                <a:solidFill>
                  <a:schemeClr val="dk1"/>
                </a:solidFill>
              </a:rPr>
              <a:t>perception and performance</a:t>
            </a:r>
            <a:r>
              <a:rPr lang="en" sz="1120">
                <a:solidFill>
                  <a:schemeClr val="dk1"/>
                </a:solidFill>
              </a:rPr>
              <a:t>, 17(1), 3.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120">
                <a:solidFill>
                  <a:schemeClr val="dk1"/>
                </a:solidFill>
              </a:rPr>
              <a:t>Rosch, E. (1973). Prototype theory. </a:t>
            </a:r>
            <a:r>
              <a:rPr i="1" lang="en" sz="1120">
                <a:solidFill>
                  <a:schemeClr val="dk1"/>
                </a:solidFill>
              </a:rPr>
              <a:t>Cognitive development and the acquisition of language</a:t>
            </a:r>
            <a:r>
              <a:rPr lang="en" sz="1120">
                <a:solidFill>
                  <a:schemeClr val="dk1"/>
                </a:solidFill>
              </a:rPr>
              <a:t>, 111-144.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20">
                <a:solidFill>
                  <a:schemeClr val="dk1"/>
                </a:solidFill>
              </a:rPr>
              <a:t>Tenenbaum, J. (1999). Rules and similarity in concept learning. </a:t>
            </a:r>
            <a:r>
              <a:rPr i="1" lang="en" sz="1120">
                <a:solidFill>
                  <a:schemeClr val="dk1"/>
                </a:solidFill>
              </a:rPr>
              <a:t>Advances in neural information processing systems</a:t>
            </a:r>
            <a:r>
              <a:rPr lang="en" sz="1120">
                <a:solidFill>
                  <a:schemeClr val="dk1"/>
                </a:solidFill>
              </a:rPr>
              <a:t>, 12.</a:t>
            </a:r>
            <a:endParaRPr sz="112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8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56625"/>
            <a:ext cx="925685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2434700" y="1540700"/>
            <a:ext cx="4500300" cy="11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 for Listening</a:t>
            </a:r>
            <a:endParaRPr sz="34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4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Questions?</a:t>
            </a:r>
            <a:endParaRPr sz="34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617875" y="1566125"/>
            <a:ext cx="3996000" cy="336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711000" y="372100"/>
            <a:ext cx="843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Question: How Do Humans Learn and Generalize Concepts from Specific Examples?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2060" l="19215" r="19625" t="6777"/>
          <a:stretch/>
        </p:blipFill>
        <p:spPr>
          <a:xfrm>
            <a:off x="909802" y="1698423"/>
            <a:ext cx="1537177" cy="13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22060" l="15580" r="6441" t="5939"/>
          <a:stretch/>
        </p:blipFill>
        <p:spPr>
          <a:xfrm>
            <a:off x="808450" y="3304953"/>
            <a:ext cx="1739874" cy="10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5">
            <a:alphaModFix/>
          </a:blip>
          <a:srcRect b="0" l="3492" r="26513" t="3901"/>
          <a:stretch/>
        </p:blipFill>
        <p:spPr>
          <a:xfrm>
            <a:off x="6056100" y="2366083"/>
            <a:ext cx="1966075" cy="15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22299" l="33385" r="22932" t="0"/>
          <a:stretch/>
        </p:blipFill>
        <p:spPr>
          <a:xfrm>
            <a:off x="2848525" y="2134212"/>
            <a:ext cx="1537175" cy="20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4911538" y="2947750"/>
            <a:ext cx="846900" cy="35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124800" y="4464725"/>
            <a:ext cx="50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“Cats”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257500" y="4050725"/>
            <a:ext cx="318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Is this a cat?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2300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Concept Learning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608" y="2076006"/>
            <a:ext cx="1049809" cy="105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972" y="2028387"/>
            <a:ext cx="1083868" cy="10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0" l="8730" r="9369" t="0"/>
          <a:stretch/>
        </p:blipFill>
        <p:spPr>
          <a:xfrm>
            <a:off x="2740845" y="3416929"/>
            <a:ext cx="1385781" cy="9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77" y="2076003"/>
            <a:ext cx="1049808" cy="105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 b="18526" l="24507" r="28845" t="0"/>
          <a:stretch/>
        </p:blipFill>
        <p:spPr>
          <a:xfrm>
            <a:off x="4744650" y="1949001"/>
            <a:ext cx="1174225" cy="13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8">
            <a:alphaModFix/>
          </a:blip>
          <a:srcRect b="19639" l="9819" r="9819" t="0"/>
          <a:stretch/>
        </p:blipFill>
        <p:spPr>
          <a:xfrm>
            <a:off x="4744652" y="3416513"/>
            <a:ext cx="1174222" cy="116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9">
            <a:alphaModFix/>
          </a:blip>
          <a:srcRect b="18760" l="0" r="0" t="12971"/>
          <a:stretch/>
        </p:blipFill>
        <p:spPr>
          <a:xfrm>
            <a:off x="6051710" y="2092712"/>
            <a:ext cx="1174222" cy="1018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10">
            <a:alphaModFix/>
          </a:blip>
          <a:srcRect b="28042" l="33514" r="35189" t="0"/>
          <a:stretch/>
        </p:blipFill>
        <p:spPr>
          <a:xfrm>
            <a:off x="7418017" y="3224870"/>
            <a:ext cx="1056974" cy="13595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311700" y="922725"/>
            <a:ext cx="816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Searching for attributes that can be used to distinguish exemplars from non exemplars of various categories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11">
            <a:alphaModFix/>
          </a:blip>
          <a:srcRect b="32678" l="19141" r="12542" t="0"/>
          <a:stretch/>
        </p:blipFill>
        <p:spPr>
          <a:xfrm>
            <a:off x="5992747" y="3224874"/>
            <a:ext cx="1351395" cy="135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375" y="3330058"/>
            <a:ext cx="1124072" cy="113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13">
            <a:alphaModFix/>
          </a:blip>
          <a:srcRect b="26393" l="12956" r="8802" t="25390"/>
          <a:stretch/>
        </p:blipFill>
        <p:spPr>
          <a:xfrm>
            <a:off x="1525174" y="3391653"/>
            <a:ext cx="1083870" cy="101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00776" y="2021832"/>
            <a:ext cx="1174226" cy="116021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1697450" y="4584475"/>
            <a:ext cx="109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Physical 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051700" y="4627300"/>
            <a:ext cx="190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Contextual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Concept Learning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61350" y="1067100"/>
            <a:ext cx="8024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Classical Approach:</a:t>
            </a:r>
            <a:r>
              <a:rPr lang="en" sz="1900">
                <a:solidFill>
                  <a:schemeClr val="dk1"/>
                </a:solidFill>
              </a:rPr>
              <a:t> Assigned category if exemplar meets </a:t>
            </a:r>
            <a:r>
              <a:rPr b="1" i="1" lang="en" sz="1900">
                <a:solidFill>
                  <a:schemeClr val="dk1"/>
                </a:solidFill>
              </a:rPr>
              <a:t>definition</a:t>
            </a:r>
            <a:r>
              <a:rPr lang="en" sz="1900">
                <a:solidFill>
                  <a:schemeClr val="dk1"/>
                </a:solidFill>
              </a:rPr>
              <a:t> of the category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Prototype Theory</a:t>
            </a:r>
            <a:r>
              <a:rPr lang="en" sz="1900">
                <a:solidFill>
                  <a:schemeClr val="dk1"/>
                </a:solidFill>
              </a:rPr>
              <a:t> (Rosch 1973): Compares exemplar to a </a:t>
            </a:r>
            <a:r>
              <a:rPr b="1" i="1" lang="en" sz="1900">
                <a:solidFill>
                  <a:schemeClr val="dk1"/>
                </a:solidFill>
              </a:rPr>
              <a:t>statistical </a:t>
            </a:r>
            <a:r>
              <a:rPr b="1" lang="en" sz="1900">
                <a:solidFill>
                  <a:schemeClr val="dk1"/>
                </a:solidFill>
              </a:rPr>
              <a:t>average</a:t>
            </a:r>
            <a:r>
              <a:rPr lang="en" sz="1900">
                <a:solidFill>
                  <a:schemeClr val="dk1"/>
                </a:solidFill>
              </a:rPr>
              <a:t> of all known instances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</a:rPr>
              <a:t>Exemplar Theory</a:t>
            </a:r>
            <a:r>
              <a:rPr lang="en" sz="1900">
                <a:solidFill>
                  <a:schemeClr val="dk1"/>
                </a:solidFill>
              </a:rPr>
              <a:t> (Nosofsky 1991): Storing </a:t>
            </a:r>
            <a:r>
              <a:rPr b="1" i="1" lang="en" sz="1900">
                <a:solidFill>
                  <a:schemeClr val="dk1"/>
                </a:solidFill>
              </a:rPr>
              <a:t>all</a:t>
            </a:r>
            <a:r>
              <a:rPr lang="en" sz="1900">
                <a:solidFill>
                  <a:schemeClr val="dk1"/>
                </a:solidFill>
              </a:rPr>
              <a:t> instances in </a:t>
            </a:r>
            <a:r>
              <a:rPr b="1" i="1" lang="en" sz="1900">
                <a:solidFill>
                  <a:schemeClr val="dk1"/>
                </a:solidFill>
              </a:rPr>
              <a:t>memory</a:t>
            </a:r>
            <a:r>
              <a:rPr lang="en" sz="1900">
                <a:solidFill>
                  <a:schemeClr val="dk1"/>
                </a:solidFill>
              </a:rPr>
              <a:t>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850" y="345025"/>
            <a:ext cx="2173650" cy="10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Bayesian Learning Framework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059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412125" y="1059750"/>
            <a:ext cx="77643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Tenenbaum (1998) first proposed the formalization of 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Bayes Theorem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concept learning in a rectangular guessing task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Integration of Prior Knowledge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Learners combine prior knowledge with new observations.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Efficient Decision-Making: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Enables efficient judgments about new information.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23778" l="25308" r="12962" t="39349"/>
          <a:stretch/>
        </p:blipFill>
        <p:spPr>
          <a:xfrm>
            <a:off x="568563" y="2663600"/>
            <a:ext cx="4888924" cy="18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325850" y="2571750"/>
            <a:ext cx="3666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Subjects had to guess 2D rectangular concepts based on dots (observations) that represented instances of healthy levels of insulin and cholesterol.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The number of observations was manipulated during the experiments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Results: People tend to guess rectangles larger than the examples they saw if ranges of rectangle was larger. Interestingly, if there were more observations, people tend to make smaller sized guesses.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42851" l="29418" r="14622" t="28137"/>
          <a:stretch/>
        </p:blipFill>
        <p:spPr>
          <a:xfrm>
            <a:off x="4083875" y="2731913"/>
            <a:ext cx="4740301" cy="15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-74900" y="560700"/>
            <a:ext cx="91017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Bayes Theorem → How do humans update their beliefs in light of new information?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80451" y="1383350"/>
            <a:ext cx="7896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Prior </a:t>
            </a:r>
            <a:r>
              <a:rPr b="1" i="1" lang="en" sz="1500"/>
              <a:t>p(h)</a:t>
            </a:r>
            <a:r>
              <a:rPr b="1" lang="en" sz="1500"/>
              <a:t> = </a:t>
            </a:r>
            <a:r>
              <a:rPr lang="en" sz="1500"/>
              <a:t>P</a:t>
            </a:r>
            <a:r>
              <a:rPr lang="en" sz="1500"/>
              <a:t>rior knowledge state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Likelihood </a:t>
            </a:r>
            <a:r>
              <a:rPr b="1" i="1" lang="en" sz="1500"/>
              <a:t>p(d|h)</a:t>
            </a:r>
            <a:r>
              <a:rPr b="1" lang="en" sz="1500"/>
              <a:t> = </a:t>
            </a:r>
            <a:r>
              <a:rPr lang="en" sz="1500"/>
              <a:t>New information/observations belonging to a concept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Posterior </a:t>
            </a:r>
            <a:r>
              <a:rPr b="1" i="1" lang="en" sz="1500"/>
              <a:t>p(h|d) </a:t>
            </a:r>
            <a:r>
              <a:rPr b="1" lang="en" sz="1500"/>
              <a:t>= </a:t>
            </a:r>
            <a:r>
              <a:rPr lang="en" sz="1500"/>
              <a:t>Updated beliefs about a concept</a:t>
            </a:r>
            <a:endParaRPr sz="1500"/>
          </a:p>
        </p:txBody>
      </p:sp>
      <p:sp>
        <p:nvSpPr>
          <p:cNvPr id="117" name="Google Shape;117;p18"/>
          <p:cNvSpPr txBox="1"/>
          <p:nvPr/>
        </p:nvSpPr>
        <p:spPr>
          <a:xfrm>
            <a:off x="683575" y="2486613"/>
            <a:ext cx="320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Aim: How does the number of observations shown affect our ability to update our knowledge and learn concepts?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623400" y="5108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68050" y="1453100"/>
            <a:ext cx="86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4919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b="1" lang="en" sz="3998">
                <a:solidFill>
                  <a:schemeClr val="dk1"/>
                </a:solidFill>
              </a:rPr>
              <a:t>Controversial</a:t>
            </a:r>
            <a:r>
              <a:rPr lang="en" sz="3998">
                <a:solidFill>
                  <a:schemeClr val="dk1"/>
                </a:solidFill>
              </a:rPr>
              <a:t>: Quite a leap to go from formalisms of probability theory to something as complex as cognition</a:t>
            </a:r>
            <a:endParaRPr sz="3998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998">
                <a:solidFill>
                  <a:schemeClr val="dk1"/>
                </a:solidFill>
              </a:rPr>
              <a:t>→ could just be a satisfying post-hoc explanation for how cognition works </a:t>
            </a:r>
            <a:endParaRPr sz="3998">
              <a:solidFill>
                <a:schemeClr val="dk1"/>
              </a:solidFill>
            </a:endParaRPr>
          </a:p>
          <a:p>
            <a:pPr indent="-349192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3998">
                <a:solidFill>
                  <a:schemeClr val="dk1"/>
                </a:solidFill>
              </a:rPr>
              <a:t>D</a:t>
            </a:r>
            <a:r>
              <a:rPr lang="en" sz="3998">
                <a:solidFill>
                  <a:schemeClr val="dk1"/>
                </a:solidFill>
              </a:rPr>
              <a:t>esign of experiment </a:t>
            </a:r>
            <a:r>
              <a:rPr b="1" lang="en" sz="3998">
                <a:solidFill>
                  <a:schemeClr val="dk1"/>
                </a:solidFill>
              </a:rPr>
              <a:t>oversimplifies </a:t>
            </a:r>
            <a:r>
              <a:rPr lang="en" sz="3998">
                <a:solidFill>
                  <a:schemeClr val="dk1"/>
                </a:solidFill>
              </a:rPr>
              <a:t>something complicated and theoretical </a:t>
            </a:r>
            <a:endParaRPr sz="3998">
              <a:solidFill>
                <a:schemeClr val="dk1"/>
              </a:solidFill>
            </a:endParaRPr>
          </a:p>
          <a:p>
            <a:pPr indent="-34919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3998">
                <a:solidFill>
                  <a:schemeClr val="dk1"/>
                </a:solidFill>
              </a:rPr>
              <a:t>Nonetheless, this experiment is still worthy of exploring an interesting analogy</a:t>
            </a:r>
            <a:endParaRPr sz="3998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225" y="412615"/>
            <a:ext cx="877276" cy="7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30775" y="46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477600" y="1119600"/>
            <a:ext cx="7838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As the number of </a:t>
            </a:r>
            <a:r>
              <a:rPr lang="en" sz="1900">
                <a:solidFill>
                  <a:schemeClr val="dk1"/>
                </a:solidFill>
              </a:rPr>
              <a:t>positive</a:t>
            </a:r>
            <a:r>
              <a:rPr lang="en" sz="1900">
                <a:solidFill>
                  <a:schemeClr val="dk1"/>
                </a:solidFill>
              </a:rPr>
              <a:t> training observations increase…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Accuracy of correctly judging whether a new instance belongs to a concept will </a:t>
            </a:r>
            <a:r>
              <a:rPr b="1" lang="en" sz="1900">
                <a:solidFill>
                  <a:schemeClr val="dk1"/>
                </a:solidFill>
              </a:rPr>
              <a:t>increase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Reaction time will </a:t>
            </a:r>
            <a:r>
              <a:rPr b="1" lang="en" sz="1900">
                <a:solidFill>
                  <a:schemeClr val="dk1"/>
                </a:solidFill>
              </a:rPr>
              <a:t>decrease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975" y="2982150"/>
            <a:ext cx="1640175" cy="16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11355" l="0" r="0" t="0"/>
          <a:stretch/>
        </p:blipFill>
        <p:spPr>
          <a:xfrm>
            <a:off x="5142750" y="2848650"/>
            <a:ext cx="1992068" cy="19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017725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Eight participants were recruited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Four different number concepts were used 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Even → {2,4,6}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Odd → {1,3,5}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Multiples of ten → {10,20,30}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Negative → {-5,-6,-7}</a:t>
            </a:r>
            <a:endParaRPr sz="15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IV: </a:t>
            </a:r>
            <a:r>
              <a:rPr lang="en" sz="1900">
                <a:solidFill>
                  <a:schemeClr val="dk1"/>
                </a:solidFill>
              </a:rPr>
              <a:t>Number of training observations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600">
                <a:solidFill>
                  <a:schemeClr val="dk1"/>
                </a:solidFill>
              </a:rPr>
              <a:t>1. </a:t>
            </a:r>
            <a:r>
              <a:rPr lang="en" sz="1600">
                <a:solidFill>
                  <a:schemeClr val="dk1"/>
                </a:solidFill>
              </a:rPr>
              <a:t>Sequence of </a:t>
            </a:r>
            <a:r>
              <a:rPr b="1" lang="en" sz="1600">
                <a:solidFill>
                  <a:schemeClr val="dk1"/>
                </a:solidFill>
              </a:rPr>
              <a:t>three</a:t>
            </a:r>
            <a:r>
              <a:rPr lang="en" sz="1600">
                <a:solidFill>
                  <a:schemeClr val="dk1"/>
                </a:solidFill>
              </a:rPr>
              <a:t> numbers shown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2. S</a:t>
            </a:r>
            <a:r>
              <a:rPr lang="en" sz="1600">
                <a:solidFill>
                  <a:schemeClr val="dk1"/>
                </a:solidFill>
              </a:rPr>
              <a:t>equence</a:t>
            </a:r>
            <a:r>
              <a:rPr lang="en" sz="1600">
                <a:solidFill>
                  <a:schemeClr val="dk1"/>
                </a:solidFill>
              </a:rPr>
              <a:t> of </a:t>
            </a:r>
            <a:r>
              <a:rPr b="1" lang="en" sz="1600">
                <a:solidFill>
                  <a:schemeClr val="dk1"/>
                </a:solidFill>
              </a:rPr>
              <a:t>seven</a:t>
            </a:r>
            <a:r>
              <a:rPr lang="en" sz="1600">
                <a:solidFill>
                  <a:schemeClr val="dk1"/>
                </a:solidFill>
              </a:rPr>
              <a:t> numbers shown</a:t>
            </a:r>
            <a:endParaRPr sz="16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" sz="1900">
                <a:solidFill>
                  <a:schemeClr val="dk1"/>
                </a:solidFill>
              </a:rPr>
              <a:t>DV: </a:t>
            </a:r>
            <a:r>
              <a:rPr lang="en" sz="1900">
                <a:solidFill>
                  <a:schemeClr val="dk1"/>
                </a:solidFill>
              </a:rPr>
              <a:t>Accuracy &amp; response time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10389" l="0" r="0" t="-10390"/>
          <a:stretch/>
        </p:blipFill>
        <p:spPr>
          <a:xfrm>
            <a:off x="6081670" y="1379625"/>
            <a:ext cx="2229874" cy="2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